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" roundtripDataSignature="AMtx7mgUbpg5U1xA57lzHwlpgI6KTKnF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8f903c1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8f903c1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5d8f903c1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8f903c10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8f903c1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5d8f903c10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d8f903c10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d8f903c10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5d8f903c10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8f903c1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8f903c1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5d8f903c10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d8f903c1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d8f903c1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5d8f903c10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d8f903c1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d8f903c1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5d8f903c10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0"/>
            <a:ext cx="12192000" cy="691896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0" y="5534297"/>
            <a:ext cx="2743200" cy="1384663"/>
          </a:xfrm>
          <a:prstGeom prst="rtTriangle">
            <a:avLst/>
          </a:prstGeom>
          <a:solidFill>
            <a:srgbClr val="9C4EE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 rot="10800000">
            <a:off x="6923314" y="0"/>
            <a:ext cx="5268686" cy="3335383"/>
          </a:xfrm>
          <a:prstGeom prst="rtTriangle">
            <a:avLst/>
          </a:prstGeom>
          <a:solidFill>
            <a:srgbClr val="9C4EE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 rot="5400000">
            <a:off x="8107680" y="914401"/>
            <a:ext cx="1663337" cy="1750423"/>
          </a:xfrm>
          <a:prstGeom prst="rtTriangl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0" y="1260264"/>
            <a:ext cx="5617029" cy="762001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274320" y="1348876"/>
            <a:ext cx="520772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Título do Slide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204652" y="6226628"/>
            <a:ext cx="41975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Escola SENAI de Informática</a:t>
            </a: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274320" y="2328078"/>
            <a:ext cx="765918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ASSUNTO EM QUESTÃO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>
  <p:cSld name="Título e Conteúdo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0"/>
            <a:ext cx="12192000" cy="691896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0" y="5534297"/>
            <a:ext cx="2743200" cy="1384663"/>
          </a:xfrm>
          <a:prstGeom prst="rtTriangle">
            <a:avLst/>
          </a:prstGeom>
          <a:solidFill>
            <a:srgbClr val="9C4EE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 rot="10800000">
            <a:off x="6923314" y="0"/>
            <a:ext cx="5268686" cy="3335383"/>
          </a:xfrm>
          <a:prstGeom prst="rtTriangle">
            <a:avLst/>
          </a:prstGeom>
          <a:solidFill>
            <a:srgbClr val="9C4EE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 rot="5400000">
            <a:off x="8107680" y="914401"/>
            <a:ext cx="1663337" cy="1750423"/>
          </a:xfrm>
          <a:prstGeom prst="rtTriangl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200298" y="6226628"/>
            <a:ext cx="41975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Escola SENAI de Informática</a:t>
            </a:r>
            <a:endParaRPr/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4EE2"/>
              </a:buClr>
              <a:buSzPts val="4800"/>
              <a:buFont typeface="Calibri"/>
              <a:buNone/>
              <a:defRPr b="1" sz="4800">
                <a:solidFill>
                  <a:srgbClr val="9C4EE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glassdoor.com.br/" TargetMode="External"/><Relationship Id="rId4" Type="http://schemas.openxmlformats.org/officeDocument/2006/relationships/hyperlink" Target="https://programathor.com.br/" TargetMode="External"/><Relationship Id="rId11" Type="http://schemas.openxmlformats.org/officeDocument/2006/relationships/hyperlink" Target="https://go.workana.com/programador-pt-01/" TargetMode="External"/><Relationship Id="rId10" Type="http://schemas.openxmlformats.org/officeDocument/2006/relationships/hyperlink" Target="https://go.workana.com/programador-pt-01/" TargetMode="External"/><Relationship Id="rId9" Type="http://schemas.openxmlformats.org/officeDocument/2006/relationships/hyperlink" Target="https://www.99freelas.com.br/" TargetMode="External"/><Relationship Id="rId5" Type="http://schemas.openxmlformats.org/officeDocument/2006/relationships/hyperlink" Target="https://programathor.com.br/" TargetMode="External"/><Relationship Id="rId6" Type="http://schemas.openxmlformats.org/officeDocument/2006/relationships/hyperlink" Target="https://programathor.com.br/" TargetMode="External"/><Relationship Id="rId7" Type="http://schemas.openxmlformats.org/officeDocument/2006/relationships/hyperlink" Target="https://www.geekhunter.com.br/" TargetMode="External"/><Relationship Id="rId8" Type="http://schemas.openxmlformats.org/officeDocument/2006/relationships/hyperlink" Target="https://www.infojobs.com.br/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.png"/><Relationship Id="rId13" Type="http://schemas.openxmlformats.org/officeDocument/2006/relationships/image" Target="../media/image1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0" y="0"/>
            <a:ext cx="12192000" cy="691896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0" y="5534297"/>
            <a:ext cx="2743200" cy="1384663"/>
          </a:xfrm>
          <a:prstGeom prst="rtTriangle">
            <a:avLst/>
          </a:prstGeom>
          <a:solidFill>
            <a:srgbClr val="9C4EE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 rot="10800000">
            <a:off x="6923314" y="0"/>
            <a:ext cx="5268686" cy="3335383"/>
          </a:xfrm>
          <a:prstGeom prst="rtTriangle">
            <a:avLst/>
          </a:prstGeom>
          <a:solidFill>
            <a:srgbClr val="9C4EE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/>
          <p:nvPr/>
        </p:nvSpPr>
        <p:spPr>
          <a:xfrm rot="5400000">
            <a:off x="8107680" y="914401"/>
            <a:ext cx="1663337" cy="1750423"/>
          </a:xfrm>
          <a:prstGeom prst="rtTriangle">
            <a:avLst/>
          </a:prstGeom>
          <a:solidFill>
            <a:srgbClr val="3F3F3F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0" y="1260264"/>
            <a:ext cx="5617029" cy="762001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274320" y="1348876"/>
            <a:ext cx="520772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Carreiras</a:t>
            </a:r>
            <a:endParaRPr/>
          </a:p>
        </p:txBody>
      </p:sp>
      <p:sp>
        <p:nvSpPr>
          <p:cNvPr id="103" name="Google Shape;103;p1"/>
          <p:cNvSpPr txBox="1"/>
          <p:nvPr/>
        </p:nvSpPr>
        <p:spPr>
          <a:xfrm>
            <a:off x="204652" y="6226628"/>
            <a:ext cx="41975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Escola SENAI de Informática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04650" y="3313600"/>
            <a:ext cx="109440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Atuação e Mercado</a:t>
            </a:r>
            <a:endParaRPr b="1"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d8f903c1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Comportamento</a:t>
            </a:r>
            <a:endParaRPr/>
          </a:p>
        </p:txBody>
      </p:sp>
      <p:sp>
        <p:nvSpPr>
          <p:cNvPr id="111" name="Google Shape;111;g5d8f903c10_0_0"/>
          <p:cNvSpPr txBox="1"/>
          <p:nvPr/>
        </p:nvSpPr>
        <p:spPr>
          <a:xfrm>
            <a:off x="605450" y="1470750"/>
            <a:ext cx="7254600" cy="4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Flexibilidade:</a:t>
            </a:r>
            <a:r>
              <a:rPr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Costuma-se dizer que algumas áreas da TI são como o corpo de bombeiros. Enquanto não há incêndio, não há trabalho. Porém, se há vários princípios de fogo, é preciso ser flexível e entender qual deles é o mais urgente e direcionar os esforços para eliminar aquela chama primeiro. É necessário ter a capacidade de se ajustar diante dos problemas é essencial.</a:t>
            </a:r>
            <a:endParaRPr sz="3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d8f903c10_0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Comportamento</a:t>
            </a:r>
            <a:endParaRPr/>
          </a:p>
        </p:txBody>
      </p:sp>
      <p:sp>
        <p:nvSpPr>
          <p:cNvPr id="118" name="Google Shape;118;g5d8f903c10_0_21"/>
          <p:cNvSpPr txBox="1"/>
          <p:nvPr/>
        </p:nvSpPr>
        <p:spPr>
          <a:xfrm>
            <a:off x="605450" y="1470750"/>
            <a:ext cx="7254600" cy="4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Boa comunicação: </a:t>
            </a:r>
            <a:r>
              <a:rPr lang="pt-BR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Se o profissional e TI vai trabalhar com várias pessoas diferentes, precisará aprender a se comunicar efetivamente com elas. E esse geralmente é um ponto subestimado por quem atua na área.</a:t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 que geralmente acontece é o seguinte: ao interagir com outras equipes, o profissional de TI age como se estivesse falando para um colega da área (ou para si mesmo). Acontece que o setor de tecnologia (assim como outras áreas) possui termos técnicos e uma linguagem que pode dificultar a comunicação.</a:t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Não adianta dizer que “o servidor de banco de dados detectou um ataque hacker e reforçou o sistema de segurança do firewall”. Ou falar que “a linguagem de programação utilizada pela empresa é ineficiente pois não é orientada a objetos”. O profissional de TI precisa ter a capacidade de transformar a sua linguagem para que outras pessoas entendam.</a:t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5d8f903c10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050" y="1875163"/>
            <a:ext cx="4027150" cy="458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8f903c10_0_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Comportamento</a:t>
            </a:r>
            <a:endParaRPr/>
          </a:p>
        </p:txBody>
      </p:sp>
      <p:sp>
        <p:nvSpPr>
          <p:cNvPr id="126" name="Google Shape;126;g5d8f903c10_0_27"/>
          <p:cNvSpPr txBox="1"/>
          <p:nvPr/>
        </p:nvSpPr>
        <p:spPr>
          <a:xfrm>
            <a:off x="605450" y="1470750"/>
            <a:ext cx="7254600" cy="4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13131"/>
                </a:solidFill>
                <a:latin typeface="Calibri"/>
                <a:ea typeface="Calibri"/>
                <a:cs typeface="Calibri"/>
                <a:sym typeface="Calibri"/>
              </a:rPr>
              <a:t>Domínio de idiomas</a:t>
            </a:r>
            <a:endParaRPr b="1" sz="2400">
              <a:solidFill>
                <a:srgbClr val="31313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75"/>
              </a:spcBef>
              <a:spcAft>
                <a:spcPts val="0"/>
              </a:spcAft>
              <a:buNone/>
            </a:pPr>
            <a:r>
              <a:rPr lang="pt-BR" sz="2400"/>
              <a:t>Hoje em dia o inglês já se tornou indispensável para quase todos as funções, não é verdade? No caso do TI, o domínio de idiomas é mais do que requerido, pois as tarefas do dia a dia envolvem muito o vocabulário técnico em outras línguas.</a:t>
            </a:r>
            <a:endParaRPr sz="2400">
              <a:solidFill>
                <a:srgbClr val="31313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5d8f903c10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5500" y="4186149"/>
            <a:ext cx="4440725" cy="24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d8f903c10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Áreas de Atuação</a:t>
            </a:r>
            <a:endParaRPr/>
          </a:p>
        </p:txBody>
      </p:sp>
      <p:sp>
        <p:nvSpPr>
          <p:cNvPr id="134" name="Google Shape;134;g5d8f903c10_0_5"/>
          <p:cNvSpPr txBox="1"/>
          <p:nvPr/>
        </p:nvSpPr>
        <p:spPr>
          <a:xfrm>
            <a:off x="555850" y="1586425"/>
            <a:ext cx="8411400" cy="4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O desenvolvedor pode trabalhar com 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Html, Css, Javascript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Jquery, React, Angular Vue, Bootstrap, etc...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Backend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C#, PHP, Java, Node.js, Python, Delphi, Mysql, SQL Server, Firebase, etc...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FullStack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Todas ou pelo menos uma de cada tipo das linguagens citadas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Mobile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Java, React Native, Xamarim(C#), Ionic(Angular), etc...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IoT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Python, C++, R, etc...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Games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Unity (C#)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Unreal (C++)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Construct (Javascript)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5d8f903c10_0_5"/>
          <p:cNvSpPr txBox="1"/>
          <p:nvPr/>
        </p:nvSpPr>
        <p:spPr>
          <a:xfrm>
            <a:off x="7314700" y="3285900"/>
            <a:ext cx="4164300" cy="3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Empresas: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  de Desenvolvimento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Agências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Startups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Freelancer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CLT - Carteira Assinada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MEI - Micro Empreendedor Individual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5d8f903c10_0_5"/>
          <p:cNvSpPr txBox="1"/>
          <p:nvPr/>
        </p:nvSpPr>
        <p:spPr>
          <a:xfrm>
            <a:off x="4406250" y="4759275"/>
            <a:ext cx="2445900" cy="15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UI / UX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DevOps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Banco de Dados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alibri"/>
                <a:ea typeface="Calibri"/>
                <a:cs typeface="Calibri"/>
                <a:sym typeface="Calibri"/>
              </a:rPr>
              <a:t>SEO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d8f903c10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Salário</a:t>
            </a:r>
            <a:endParaRPr/>
          </a:p>
        </p:txBody>
      </p:sp>
      <p:pic>
        <p:nvPicPr>
          <p:cNvPr id="143" name="Google Shape;143;g5d8f903c1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700" y="235375"/>
            <a:ext cx="8181675" cy="59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5d8f903c10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623738"/>
            <a:ext cx="3183900" cy="31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4EE2"/>
              </a:buClr>
              <a:buSzPts val="4320"/>
              <a:buFont typeface="Calibri"/>
              <a:buNone/>
            </a:pPr>
            <a:r>
              <a:rPr lang="pt-BR" sz="4320"/>
              <a:t>Sites de Emprego e</a:t>
            </a:r>
            <a:br>
              <a:rPr lang="pt-BR" sz="4320"/>
            </a:br>
            <a:r>
              <a:rPr lang="pt-BR" sz="4320"/>
              <a:t>Salários</a:t>
            </a:r>
            <a:endParaRPr/>
          </a:p>
        </p:txBody>
      </p:sp>
      <p:sp>
        <p:nvSpPr>
          <p:cNvPr id="150" name="Google Shape;150;p2"/>
          <p:cNvSpPr txBox="1"/>
          <p:nvPr/>
        </p:nvSpPr>
        <p:spPr>
          <a:xfrm>
            <a:off x="838200" y="2077375"/>
            <a:ext cx="6823229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LOVE MONDAYS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https://www.glassdoor.com.br/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PROGRAMATHOR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5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https://programathor.com.br/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GEEK HUNTER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https://www.geekhunter.com.br/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INFOJOBS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https://www.infojobs.com.br/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6184000" y="3373400"/>
            <a:ext cx="4893300" cy="29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Para Freelancers: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99Freelas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https://www.99freelas.com.br/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GetNinjas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https://go.workana.com/programador-pt-01/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Workana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https://go.workana.com/programador-pt-01/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d8f903c10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Cases de Mercado</a:t>
            </a:r>
            <a:endParaRPr/>
          </a:p>
        </p:txBody>
      </p:sp>
      <p:pic>
        <p:nvPicPr>
          <p:cNvPr id="158" name="Google Shape;158;g5d8f903c1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50" y="1612575"/>
            <a:ext cx="1545625" cy="15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5d8f903c10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7025" y="1896138"/>
            <a:ext cx="2176274" cy="3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5d8f903c10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5725" y="3714450"/>
            <a:ext cx="3158654" cy="9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5d8f903c10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0929" y="1120350"/>
            <a:ext cx="33337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5d8f903c10_0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4227" y="2452776"/>
            <a:ext cx="3158650" cy="135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5d8f903c10_0_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050" y="4742450"/>
            <a:ext cx="3809367" cy="9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5d8f903c10_0_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81329" y="2564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5d8f903c10_0_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30938" y="4566350"/>
            <a:ext cx="2833801" cy="5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5d8f903c10_0_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29712" y="4363175"/>
            <a:ext cx="1656293" cy="226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5d8f903c10_0_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42488" y="2452787"/>
            <a:ext cx="3809377" cy="103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5d8f903c10_0_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63389" y="5600548"/>
            <a:ext cx="1168901" cy="116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5d8f903c10_0_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209675" y="3807127"/>
            <a:ext cx="1252929" cy="22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2019-07-18T17:13:22Z</dcterms:created>
  <dc:creator>Priscila Henrique Medeiro dos Santos G</dc:creator>
</cp:coreProperties>
</file>